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8" r:id="rId1"/>
  </p:sldMasterIdLst>
  <p:notesMasterIdLst>
    <p:notesMasterId r:id="rId14"/>
  </p:notesMasterIdLst>
  <p:handoutMasterIdLst>
    <p:handoutMasterId r:id="rId15"/>
  </p:handoutMasterIdLst>
  <p:sldIdLst>
    <p:sldId id="641" r:id="rId2"/>
    <p:sldId id="760" r:id="rId3"/>
    <p:sldId id="756" r:id="rId4"/>
    <p:sldId id="759" r:id="rId5"/>
    <p:sldId id="765" r:id="rId6"/>
    <p:sldId id="768" r:id="rId7"/>
    <p:sldId id="769" r:id="rId8"/>
    <p:sldId id="770" r:id="rId9"/>
    <p:sldId id="771" r:id="rId10"/>
    <p:sldId id="761" r:id="rId11"/>
    <p:sldId id="772" r:id="rId12"/>
    <p:sldId id="747" r:id="rId1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2A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2020" autoAdjust="0"/>
  </p:normalViewPr>
  <p:slideViewPr>
    <p:cSldViewPr snapToGrid="0" snapToObjects="1">
      <p:cViewPr>
        <p:scale>
          <a:sx n="57" d="100"/>
          <a:sy n="57" d="100"/>
        </p:scale>
        <p:origin x="816" y="58"/>
      </p:cViewPr>
      <p:guideLst>
        <p:guide orient="horz" pos="2160"/>
        <p:guide pos="2880"/>
      </p:guideLst>
    </p:cSldViewPr>
  </p:slideViewPr>
  <p:outlineViewPr>
    <p:cViewPr>
      <p:scale>
        <a:sx n="33" d="100"/>
        <a:sy n="33" d="100"/>
      </p:scale>
      <p:origin x="216" y="0"/>
    </p:cViewPr>
  </p:outlineViewPr>
  <p:notesTextViewPr>
    <p:cViewPr>
      <p:scale>
        <a:sx n="3" d="2"/>
        <a:sy n="3" d="2"/>
      </p:scale>
      <p:origin x="0" y="0"/>
    </p:cViewPr>
  </p:notesTextViewPr>
  <p:sorterViewPr>
    <p:cViewPr>
      <p:scale>
        <a:sx n="50" d="100"/>
        <a:sy n="50" d="100"/>
      </p:scale>
      <p:origin x="0" y="0"/>
    </p:cViewPr>
  </p:sorterViewPr>
  <p:notesViewPr>
    <p:cSldViewPr snapToGrid="0" snapToObjects="1">
      <p:cViewPr varScale="1">
        <p:scale>
          <a:sx n="57" d="100"/>
          <a:sy n="57" d="100"/>
        </p:scale>
        <p:origin x="2146" y="53"/>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169920" cy="480060"/>
          </a:xfrm>
          <a:prstGeom prst="rect">
            <a:avLst/>
          </a:prstGeom>
        </p:spPr>
        <p:txBody>
          <a:bodyPr vert="horz" lIns="97832" tIns="48914" rIns="97832" bIns="48914" rtlCol="0"/>
          <a:lstStyle>
            <a:lvl1pPr algn="l">
              <a:defRPr sz="1300"/>
            </a:lvl1pPr>
          </a:lstStyle>
          <a:p>
            <a:endParaRPr lang="en-US" dirty="0">
              <a:latin typeface="Segoe UI" panose="020B0502040204020203" pitchFamily="34" charset="0"/>
            </a:endParaRPr>
          </a:p>
        </p:txBody>
      </p:sp>
      <p:sp>
        <p:nvSpPr>
          <p:cNvPr id="3" name="Date Placeholder 2"/>
          <p:cNvSpPr>
            <a:spLocks noGrp="1"/>
          </p:cNvSpPr>
          <p:nvPr>
            <p:ph type="dt" sz="quarter" idx="1"/>
          </p:nvPr>
        </p:nvSpPr>
        <p:spPr>
          <a:xfrm>
            <a:off x="4143591" y="1"/>
            <a:ext cx="3169920" cy="480060"/>
          </a:xfrm>
          <a:prstGeom prst="rect">
            <a:avLst/>
          </a:prstGeom>
        </p:spPr>
        <p:txBody>
          <a:bodyPr vert="horz" lIns="97832" tIns="48914" rIns="97832" bIns="48914" rtlCol="0"/>
          <a:lstStyle>
            <a:lvl1pPr algn="r">
              <a:defRPr sz="1300"/>
            </a:lvl1pPr>
          </a:lstStyle>
          <a:p>
            <a:fld id="{3FC709B5-43D5-4454-A1B3-DF5FE843C65B}" type="datetimeFigureOut">
              <a:rPr lang="en-US" smtClean="0">
                <a:latin typeface="Segoe UI" panose="020B0502040204020203" pitchFamily="34" charset="0"/>
              </a:rPr>
              <a:pPr/>
              <a:t>10/26/2016</a:t>
            </a:fld>
            <a:endParaRPr lang="en-US" dirty="0">
              <a:latin typeface="Segoe UI" panose="020B0502040204020203" pitchFamily="34" charset="0"/>
            </a:endParaRPr>
          </a:p>
        </p:txBody>
      </p:sp>
      <p:sp>
        <p:nvSpPr>
          <p:cNvPr id="4" name="Footer Placeholder 3"/>
          <p:cNvSpPr>
            <a:spLocks noGrp="1"/>
          </p:cNvSpPr>
          <p:nvPr>
            <p:ph type="ftr" sz="quarter" idx="2"/>
          </p:nvPr>
        </p:nvSpPr>
        <p:spPr>
          <a:xfrm>
            <a:off x="4" y="9119475"/>
            <a:ext cx="3169920" cy="480060"/>
          </a:xfrm>
          <a:prstGeom prst="rect">
            <a:avLst/>
          </a:prstGeom>
        </p:spPr>
        <p:txBody>
          <a:bodyPr vert="horz" lIns="97832" tIns="48914" rIns="97832" bIns="48914" rtlCol="0" anchor="b"/>
          <a:lstStyle>
            <a:lvl1pPr algn="l">
              <a:defRPr sz="1300"/>
            </a:lvl1pPr>
          </a:lstStyle>
          <a:p>
            <a:endParaRPr lang="en-US" dirty="0">
              <a:latin typeface="Segoe UI" panose="020B0502040204020203" pitchFamily="34" charset="0"/>
            </a:endParaRPr>
          </a:p>
        </p:txBody>
      </p:sp>
      <p:sp>
        <p:nvSpPr>
          <p:cNvPr id="5" name="Slide Number Placeholder 4"/>
          <p:cNvSpPr>
            <a:spLocks noGrp="1"/>
          </p:cNvSpPr>
          <p:nvPr>
            <p:ph type="sldNum" sz="quarter" idx="3"/>
          </p:nvPr>
        </p:nvSpPr>
        <p:spPr>
          <a:xfrm>
            <a:off x="4143591" y="9119475"/>
            <a:ext cx="3169920" cy="480060"/>
          </a:xfrm>
          <a:prstGeom prst="rect">
            <a:avLst/>
          </a:prstGeom>
        </p:spPr>
        <p:txBody>
          <a:bodyPr vert="horz" lIns="97832" tIns="48914" rIns="97832" bIns="48914" rtlCol="0" anchor="b"/>
          <a:lstStyle>
            <a:lvl1pPr algn="r">
              <a:defRPr sz="1300"/>
            </a:lvl1pPr>
          </a:lstStyle>
          <a:p>
            <a:fld id="{5FB6A6A6-C0D4-4618-986B-E8E12CB0A608}" type="slidenum">
              <a:rPr lang="en-US" smtClean="0">
                <a:latin typeface="Segoe UI" panose="020B0502040204020203" pitchFamily="34" charset="0"/>
              </a:rPr>
              <a:pPr/>
              <a:t>‹#›</a:t>
            </a:fld>
            <a:endParaRPr lang="en-US" dirty="0">
              <a:latin typeface="Segoe UI" panose="020B0502040204020203" pitchFamily="34" charset="0"/>
            </a:endParaRPr>
          </a:p>
        </p:txBody>
      </p:sp>
    </p:spTree>
    <p:extLst>
      <p:ext uri="{BB962C8B-B14F-4D97-AF65-F5344CB8AC3E}">
        <p14:creationId xmlns:p14="http://schemas.microsoft.com/office/powerpoint/2010/main" val="2333120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169920" cy="480060"/>
          </a:xfrm>
          <a:prstGeom prst="rect">
            <a:avLst/>
          </a:prstGeom>
        </p:spPr>
        <p:txBody>
          <a:bodyPr vert="horz" lIns="97832" tIns="48914" rIns="97832" bIns="48914" rtlCol="0"/>
          <a:lstStyle>
            <a:lvl1pPr algn="l">
              <a:defRPr sz="1300">
                <a:latin typeface="Segoe UI" panose="020B0502040204020203" pitchFamily="34" charset="0"/>
              </a:defRPr>
            </a:lvl1pPr>
          </a:lstStyle>
          <a:p>
            <a:endParaRPr lang="en-US" dirty="0"/>
          </a:p>
        </p:txBody>
      </p:sp>
      <p:sp>
        <p:nvSpPr>
          <p:cNvPr id="3" name="Date Placeholder 2"/>
          <p:cNvSpPr>
            <a:spLocks noGrp="1"/>
          </p:cNvSpPr>
          <p:nvPr>
            <p:ph type="dt" idx="1"/>
          </p:nvPr>
        </p:nvSpPr>
        <p:spPr>
          <a:xfrm>
            <a:off x="4143591" y="1"/>
            <a:ext cx="3169920" cy="480060"/>
          </a:xfrm>
          <a:prstGeom prst="rect">
            <a:avLst/>
          </a:prstGeom>
        </p:spPr>
        <p:txBody>
          <a:bodyPr vert="horz" lIns="97832" tIns="48914" rIns="97832" bIns="48914" rtlCol="0"/>
          <a:lstStyle>
            <a:lvl1pPr algn="r">
              <a:defRPr sz="1300">
                <a:latin typeface="Segoe UI" panose="020B0502040204020203" pitchFamily="34" charset="0"/>
              </a:defRPr>
            </a:lvl1pPr>
          </a:lstStyle>
          <a:p>
            <a:fld id="{78A432B5-44A5-4757-A36C-2F8CB96642A3}" type="datetimeFigureOut">
              <a:rPr lang="en-US" smtClean="0"/>
              <a:pPr/>
              <a:t>10/26/2016</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7832" tIns="48914" rIns="97832" bIns="4891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7832" tIns="48914" rIns="97832" bIns="4891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4" y="9119475"/>
            <a:ext cx="3169920" cy="480060"/>
          </a:xfrm>
          <a:prstGeom prst="rect">
            <a:avLst/>
          </a:prstGeom>
        </p:spPr>
        <p:txBody>
          <a:bodyPr vert="horz" lIns="97832" tIns="48914" rIns="97832" bIns="48914" rtlCol="0" anchor="b"/>
          <a:lstStyle>
            <a:lvl1pPr algn="l">
              <a:defRPr sz="1300">
                <a:latin typeface="Segoe UI" panose="020B0502040204020203" pitchFamily="34" charset="0"/>
              </a:defRPr>
            </a:lvl1pPr>
          </a:lstStyle>
          <a:p>
            <a:endParaRPr lang="en-US" dirty="0"/>
          </a:p>
        </p:txBody>
      </p:sp>
      <p:sp>
        <p:nvSpPr>
          <p:cNvPr id="7" name="Slide Number Placeholder 6"/>
          <p:cNvSpPr>
            <a:spLocks noGrp="1"/>
          </p:cNvSpPr>
          <p:nvPr>
            <p:ph type="sldNum" sz="quarter" idx="5"/>
          </p:nvPr>
        </p:nvSpPr>
        <p:spPr>
          <a:xfrm>
            <a:off x="4143591" y="9119475"/>
            <a:ext cx="3169920" cy="480060"/>
          </a:xfrm>
          <a:prstGeom prst="rect">
            <a:avLst/>
          </a:prstGeom>
        </p:spPr>
        <p:txBody>
          <a:bodyPr vert="horz" lIns="97832" tIns="48914" rIns="97832" bIns="48914" rtlCol="0" anchor="b"/>
          <a:lstStyle>
            <a:lvl1pPr algn="r">
              <a:defRPr sz="1300">
                <a:latin typeface="Segoe UI" panose="020B0502040204020203" pitchFamily="34" charset="0"/>
              </a:defRPr>
            </a:lvl1pPr>
          </a:lstStyle>
          <a:p>
            <a:fld id="{AD2C8E36-DCD4-4FAA-915F-B95B7F42D99B}" type="slidenum">
              <a:rPr lang="en-US" smtClean="0"/>
              <a:pPr/>
              <a:t>‹#›</a:t>
            </a:fld>
            <a:endParaRPr lang="en-US" dirty="0"/>
          </a:p>
        </p:txBody>
      </p:sp>
    </p:spTree>
    <p:extLst>
      <p:ext uri="{BB962C8B-B14F-4D97-AF65-F5344CB8AC3E}">
        <p14:creationId xmlns:p14="http://schemas.microsoft.com/office/powerpoint/2010/main" val="3562201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egoe UI" panose="020B0502040204020203" pitchFamily="34" charset="0"/>
        <a:ea typeface="+mn-ea"/>
        <a:cs typeface="+mn-cs"/>
      </a:defRPr>
    </a:lvl1pPr>
    <a:lvl2pPr marL="457200" algn="l" defTabSz="914400" rtl="0" eaLnBrk="1" latinLnBrk="0" hangingPunct="1">
      <a:defRPr sz="1200" kern="1200">
        <a:solidFill>
          <a:schemeClr val="tx1"/>
        </a:solidFill>
        <a:latin typeface="Segoe UI" panose="020B0502040204020203" pitchFamily="34" charset="0"/>
        <a:ea typeface="+mn-ea"/>
        <a:cs typeface="+mn-cs"/>
      </a:defRPr>
    </a:lvl2pPr>
    <a:lvl3pPr marL="914400" algn="l" defTabSz="914400" rtl="0" eaLnBrk="1" latinLnBrk="0" hangingPunct="1">
      <a:defRPr sz="1200" kern="1200">
        <a:solidFill>
          <a:schemeClr val="tx1"/>
        </a:solidFill>
        <a:latin typeface="Segoe UI" panose="020B0502040204020203" pitchFamily="34" charset="0"/>
        <a:ea typeface="+mn-ea"/>
        <a:cs typeface="+mn-cs"/>
      </a:defRPr>
    </a:lvl3pPr>
    <a:lvl4pPr marL="1371600" algn="l" defTabSz="914400" rtl="0" eaLnBrk="1" latinLnBrk="0" hangingPunct="1">
      <a:defRPr sz="1200" kern="1200">
        <a:solidFill>
          <a:schemeClr val="tx1"/>
        </a:solidFill>
        <a:latin typeface="Segoe UI" panose="020B0502040204020203" pitchFamily="34" charset="0"/>
        <a:ea typeface="+mn-ea"/>
        <a:cs typeface="+mn-cs"/>
      </a:defRPr>
    </a:lvl4pPr>
    <a:lvl5pPr marL="1828800" algn="l" defTabSz="914400" rtl="0" eaLnBrk="1" latinLnBrk="0" hangingPunct="1">
      <a:defRPr sz="1200" kern="1200">
        <a:solidFill>
          <a:schemeClr val="tx1"/>
        </a:solidFill>
        <a:latin typeface="Segoe UI" panose="020B050204020402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8939"/>
            <a:ext cx="7772400" cy="1470025"/>
          </a:xfrm>
        </p:spPr>
        <p:txBody>
          <a:bodyPr/>
          <a:lstStyle>
            <a:lvl1pPr>
              <a:defRPr sz="44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657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20789327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7962"/>
            <a:ext cx="8229600" cy="927099"/>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828800"/>
            <a:ext cx="8229600" cy="429736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a:xfrm>
            <a:off x="3205120" y="6356352"/>
            <a:ext cx="2895600" cy="365125"/>
          </a:xfrm>
          <a:prstGeom prst="rect">
            <a:avLst/>
          </a:prstGeom>
        </p:spPr>
        <p:txBody>
          <a:bodyPr/>
          <a:lstStyle>
            <a:lvl1pPr>
              <a:defRPr>
                <a:latin typeface="Segoe UI" panose="020B0502040204020203" pitchFamily="34" charset="0"/>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9761602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4000" b="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a:xfrm>
            <a:off x="3205120" y="6356352"/>
            <a:ext cx="2895600" cy="365125"/>
          </a:xfrm>
          <a:prstGeom prst="rect">
            <a:avLst/>
          </a:prstGeom>
        </p:spPr>
        <p:txBody>
          <a:bodyPr/>
          <a:lstStyle>
            <a:lvl1pPr>
              <a:defRPr>
                <a:latin typeface="Segoe UI" panose="020B0502040204020203" pitchFamily="34" charset="0"/>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3157977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a:xfrm>
            <a:off x="3205120" y="6356352"/>
            <a:ext cx="2895600" cy="365125"/>
          </a:xfrm>
          <a:prstGeom prst="rect">
            <a:avLst/>
          </a:prstGeom>
        </p:spPr>
        <p:txBody>
          <a:bodyPr/>
          <a:lstStyle>
            <a:lvl1pPr>
              <a:defRPr>
                <a:latin typeface="Segoe UI" panose="020B0502040204020203" pitchFamily="34" charset="0"/>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6965433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887413"/>
            <a:ext cx="4038600" cy="52387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887413"/>
            <a:ext cx="4038600" cy="52387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23528399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5145375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a:xfrm>
            <a:off x="3205120" y="6356352"/>
            <a:ext cx="2895600" cy="365125"/>
          </a:xfrm>
          <a:prstGeom prst="rect">
            <a:avLst/>
          </a:prstGeom>
        </p:spPr>
        <p:txBody>
          <a:bodyPr/>
          <a:lstStyle>
            <a:lvl1pPr>
              <a:defRPr>
                <a:latin typeface="Segoe UI" panose="020B0502040204020203" pitchFamily="34" charset="0"/>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1403884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2250198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a:xfrm>
            <a:off x="3205120" y="6356352"/>
            <a:ext cx="2895600" cy="365125"/>
          </a:xfrm>
          <a:prstGeom prst="rect">
            <a:avLst/>
          </a:prstGeom>
        </p:spPr>
        <p:txBody>
          <a:bodyPr/>
          <a:lstStyle>
            <a:lvl1pPr>
              <a:defRPr>
                <a:latin typeface="Segoe UI" panose="020B0502040204020203" pitchFamily="34" charset="0"/>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348647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149"/>
            <a:ext cx="8229600" cy="600076"/>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00113"/>
            <a:ext cx="8229600" cy="522605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70812034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773" r:id="rId3"/>
    <p:sldLayoutId id="2147483671" r:id="rId4"/>
    <p:sldLayoutId id="2147483672" r:id="rId5"/>
    <p:sldLayoutId id="2147483673" r:id="rId6"/>
    <p:sldLayoutId id="2147483674" r:id="rId7"/>
    <p:sldLayoutId id="2147483675" r:id="rId8"/>
    <p:sldLayoutId id="2147483676" r:id="rId9"/>
  </p:sldLayoutIdLst>
  <p:timing>
    <p:tnLst>
      <p:par>
        <p:cTn id="1" dur="indefinite" restart="never" nodeType="tmRoot"/>
      </p:par>
    </p:tnLst>
  </p:timing>
  <p:hf hdr="0" ftr="0" dt="0"/>
  <p:txStyles>
    <p:titleStyle>
      <a:lvl1pPr algn="l" defTabSz="457200" rtl="0" eaLnBrk="1" latinLnBrk="0" hangingPunct="1">
        <a:spcBef>
          <a:spcPct val="0"/>
        </a:spcBef>
        <a:buNone/>
        <a:defRPr sz="3600" b="0" kern="1200">
          <a:solidFill>
            <a:schemeClr val="bg1"/>
          </a:solidFill>
          <a:latin typeface="Segoe UI" panose="020B0502040204020203" pitchFamily="34" charset="0"/>
          <a:ea typeface="+mj-ea"/>
          <a:cs typeface="+mj-cs"/>
        </a:defRPr>
      </a:lvl1pPr>
    </p:titleStyle>
    <p:bodyStyle>
      <a:lvl1pPr marL="342900" indent="-342900" algn="l" defTabSz="457200" rtl="0" eaLnBrk="1" latinLnBrk="0" hangingPunct="1">
        <a:spcBef>
          <a:spcPct val="20000"/>
        </a:spcBef>
        <a:buFont typeface="Arial"/>
        <a:buChar char="•"/>
        <a:defRPr sz="3600" kern="1200">
          <a:solidFill>
            <a:schemeClr val="tx1"/>
          </a:solidFill>
          <a:latin typeface="Segoe UI" panose="020B0502040204020203" pitchFamily="34" charset="0"/>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Segoe UI" panose="020B0502040204020203" pitchFamily="34" charset="0"/>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Segoe UI" panose="020B0502040204020203" pitchFamily="34" charset="0"/>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Segoe UI" panose="020B0502040204020203"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panose="020B0502040204020203"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chea.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78256"/>
            <a:ext cx="7772400" cy="1470025"/>
          </a:xfrm>
        </p:spPr>
        <p:txBody>
          <a:bodyPr/>
          <a:lstStyle/>
          <a:p>
            <a:pPr algn="ctr"/>
            <a:r>
              <a:rPr lang="en-US" sz="5000" b="1" dirty="0" smtClean="0"/>
              <a:t>Accreditation and Curriculum Development</a:t>
            </a:r>
            <a:endParaRPr lang="en-US" sz="5000" b="1" dirty="0"/>
          </a:p>
        </p:txBody>
      </p:sp>
      <p:sp>
        <p:nvSpPr>
          <p:cNvPr id="3" name="Subtitle 2"/>
          <p:cNvSpPr>
            <a:spLocks noGrp="1"/>
          </p:cNvSpPr>
          <p:nvPr>
            <p:ph type="subTitle" idx="1"/>
          </p:nvPr>
        </p:nvSpPr>
        <p:spPr>
          <a:xfrm>
            <a:off x="1371600" y="3768553"/>
            <a:ext cx="6400800" cy="1752600"/>
          </a:xfrm>
        </p:spPr>
        <p:txBody>
          <a:bodyPr>
            <a:normAutofit fontScale="77500" lnSpcReduction="20000"/>
          </a:bodyPr>
          <a:lstStyle/>
          <a:p>
            <a:r>
              <a:rPr lang="en-US" b="1" dirty="0"/>
              <a:t>Stacy Hutchinson, </a:t>
            </a:r>
            <a:r>
              <a:rPr lang="en-US" b="1" dirty="0" err="1"/>
              <a:t>Ph.D</a:t>
            </a:r>
            <a:endParaRPr lang="en-US" b="1" dirty="0"/>
          </a:p>
          <a:p>
            <a:r>
              <a:rPr lang="en-US" dirty="0" smtClean="0"/>
              <a:t>Biological and Agricultural Engineering</a:t>
            </a:r>
          </a:p>
          <a:p>
            <a:r>
              <a:rPr lang="en-US" dirty="0" smtClean="0"/>
              <a:t>Kansas State University</a:t>
            </a:r>
          </a:p>
          <a:p>
            <a:r>
              <a:rPr lang="en-US" dirty="0" smtClean="0"/>
              <a:t>Manhattan, KS  66502</a:t>
            </a:r>
            <a:endParaRPr lang="en-US" dirty="0"/>
          </a:p>
        </p:txBody>
      </p:sp>
    </p:spTree>
    <p:extLst>
      <p:ext uri="{BB962C8B-B14F-4D97-AF65-F5344CB8AC3E}">
        <p14:creationId xmlns:p14="http://schemas.microsoft.com/office/powerpoint/2010/main" val="4102157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03"/>
            <a:ext cx="8229600" cy="927099"/>
          </a:xfrm>
        </p:spPr>
        <p:txBody>
          <a:bodyPr/>
          <a:lstStyle/>
          <a:p>
            <a:r>
              <a:rPr lang="en-US" sz="4000" dirty="0" smtClean="0"/>
              <a:t>Accreditation</a:t>
            </a:r>
            <a:endParaRPr lang="en-US" sz="4000" dirty="0"/>
          </a:p>
        </p:txBody>
      </p:sp>
      <p:pic>
        <p:nvPicPr>
          <p:cNvPr id="5" name="Picture 4"/>
          <p:cNvPicPr>
            <a:picLocks noChangeAspect="1"/>
          </p:cNvPicPr>
          <p:nvPr/>
        </p:nvPicPr>
        <p:blipFill rotWithShape="1">
          <a:blip r:embed="rId2"/>
          <a:srcRect l="22163" t="23978" r="26491" b="11701"/>
          <a:stretch/>
        </p:blipFill>
        <p:spPr>
          <a:xfrm>
            <a:off x="386929" y="697952"/>
            <a:ext cx="8370142" cy="6160048"/>
          </a:xfrm>
          <a:prstGeom prst="rect">
            <a:avLst/>
          </a:prstGeom>
        </p:spPr>
      </p:pic>
    </p:spTree>
    <p:extLst>
      <p:ext uri="{BB962C8B-B14F-4D97-AF65-F5344CB8AC3E}">
        <p14:creationId xmlns:p14="http://schemas.microsoft.com/office/powerpoint/2010/main" val="1090506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03"/>
            <a:ext cx="8229600" cy="927099"/>
          </a:xfrm>
        </p:spPr>
        <p:txBody>
          <a:bodyPr/>
          <a:lstStyle/>
          <a:p>
            <a:r>
              <a:rPr lang="en-US" sz="4000" dirty="0" smtClean="0"/>
              <a:t>Curriculum</a:t>
            </a:r>
            <a:endParaRPr lang="en-US" sz="4000" dirty="0"/>
          </a:p>
        </p:txBody>
      </p:sp>
      <p:sp>
        <p:nvSpPr>
          <p:cNvPr id="4" name="Content Placeholder 2"/>
          <p:cNvSpPr>
            <a:spLocks noGrp="1"/>
          </p:cNvSpPr>
          <p:nvPr>
            <p:ph idx="1"/>
          </p:nvPr>
        </p:nvSpPr>
        <p:spPr>
          <a:xfrm>
            <a:off x="457200" y="1767073"/>
            <a:ext cx="8229600" cy="4979805"/>
          </a:xfrm>
        </p:spPr>
        <p:txBody>
          <a:bodyPr>
            <a:normAutofit/>
          </a:bodyPr>
          <a:lstStyle/>
          <a:p>
            <a:r>
              <a:rPr lang="en-US" dirty="0" smtClean="0"/>
              <a:t>Curriculum Chart</a:t>
            </a:r>
          </a:p>
          <a:p>
            <a:r>
              <a:rPr lang="en-US" dirty="0" smtClean="0"/>
              <a:t>Flowchart</a:t>
            </a:r>
          </a:p>
          <a:p>
            <a:r>
              <a:rPr lang="en-US" dirty="0" smtClean="0"/>
              <a:t>Assessment Tables</a:t>
            </a:r>
            <a:endParaRPr lang="en-US" dirty="0" smtClean="0"/>
          </a:p>
        </p:txBody>
      </p:sp>
    </p:spTree>
    <p:extLst>
      <p:ext uri="{BB962C8B-B14F-4D97-AF65-F5344CB8AC3E}">
        <p14:creationId xmlns:p14="http://schemas.microsoft.com/office/powerpoint/2010/main" val="26107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03412" y="3182815"/>
            <a:ext cx="8202706" cy="1470025"/>
          </a:xfrm>
        </p:spPr>
        <p:txBody>
          <a:bodyPr/>
          <a:lstStyle/>
          <a:p>
            <a:pPr algn="ctr"/>
            <a:r>
              <a:rPr lang="en-US" sz="3200" dirty="0"/>
              <a:t>I do not believe that it is my responsibility to fill you with knowledge (</a:t>
            </a:r>
            <a:r>
              <a:rPr lang="en-US" sz="3200" i="1" dirty="0"/>
              <a:t>i.e.</a:t>
            </a:r>
            <a:r>
              <a:rPr lang="en-US" sz="3200" dirty="0"/>
              <a:t> pouring water into a glass), but rather to give you the desire and tools to acquire more knowledge on your own (</a:t>
            </a:r>
            <a:r>
              <a:rPr lang="en-US" sz="3200" i="1" dirty="0"/>
              <a:t>i.e.</a:t>
            </a:r>
            <a:r>
              <a:rPr lang="en-US" sz="3200" dirty="0"/>
              <a:t> fanning a fire).</a:t>
            </a:r>
            <a:r>
              <a:rPr lang="en-US" sz="3200" dirty="0"/>
              <a:t/>
            </a:r>
            <a:br>
              <a:rPr lang="en-US" sz="3200" dirty="0"/>
            </a:br>
            <a:r>
              <a:rPr lang="en-US" sz="3200" dirty="0"/>
              <a:t/>
            </a:r>
            <a:br>
              <a:rPr lang="en-US" sz="3200" dirty="0"/>
            </a:br>
            <a:endParaRPr lang="en-US" sz="3200" dirty="0"/>
          </a:p>
        </p:txBody>
      </p:sp>
      <p:sp>
        <p:nvSpPr>
          <p:cNvPr id="2" name="Rectangle 1"/>
          <p:cNvSpPr/>
          <p:nvPr/>
        </p:nvSpPr>
        <p:spPr>
          <a:xfrm>
            <a:off x="584850" y="44661"/>
            <a:ext cx="2672526" cy="707886"/>
          </a:xfrm>
          <a:prstGeom prst="rect">
            <a:avLst/>
          </a:prstGeom>
        </p:spPr>
        <p:txBody>
          <a:bodyPr wrap="none">
            <a:spAutoFit/>
          </a:bodyPr>
          <a:lstStyle/>
          <a:p>
            <a:r>
              <a:rPr lang="en-US" sz="4000" dirty="0" smtClean="0">
                <a:solidFill>
                  <a:prstClr val="white"/>
                </a:solidFill>
                <a:latin typeface="Segoe UI" panose="020B0502040204020203" pitchFamily="34" charset="0"/>
                <a:ea typeface="+mj-ea"/>
                <a:cs typeface="+mj-cs"/>
              </a:rPr>
              <a:t>Philosophy</a:t>
            </a:r>
            <a:endParaRPr lang="en-US" dirty="0"/>
          </a:p>
        </p:txBody>
      </p:sp>
    </p:spTree>
    <p:extLst>
      <p:ext uri="{BB962C8B-B14F-4D97-AF65-F5344CB8AC3E}">
        <p14:creationId xmlns:p14="http://schemas.microsoft.com/office/powerpoint/2010/main" val="149204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p:txBody>
          <a:bodyPr/>
          <a:lstStyle/>
          <a:p>
            <a:endParaRPr lang="en-US"/>
          </a:p>
        </p:txBody>
      </p:sp>
      <p:pic>
        <p:nvPicPr>
          <p:cNvPr id="6" name="Picture 5"/>
          <p:cNvPicPr>
            <a:picLocks noChangeAspect="1"/>
          </p:cNvPicPr>
          <p:nvPr/>
        </p:nvPicPr>
        <p:blipFill rotWithShape="1">
          <a:blip r:embed="rId2"/>
          <a:srcRect l="-184" t="8886" r="662" b="6821"/>
          <a:stretch/>
        </p:blipFill>
        <p:spPr>
          <a:xfrm>
            <a:off x="-44123" y="954741"/>
            <a:ext cx="9188123" cy="4571999"/>
          </a:xfrm>
          <a:prstGeom prst="rect">
            <a:avLst/>
          </a:prstGeom>
        </p:spPr>
      </p:pic>
      <p:sp>
        <p:nvSpPr>
          <p:cNvPr id="7" name="Rectangle 6"/>
          <p:cNvSpPr/>
          <p:nvPr/>
        </p:nvSpPr>
        <p:spPr>
          <a:xfrm>
            <a:off x="3052482" y="5693711"/>
            <a:ext cx="3039035" cy="461665"/>
          </a:xfrm>
          <a:prstGeom prst="rect">
            <a:avLst/>
          </a:prstGeom>
        </p:spPr>
        <p:txBody>
          <a:bodyPr wrap="square">
            <a:spAutoFit/>
          </a:bodyPr>
          <a:lstStyle/>
          <a:p>
            <a:r>
              <a:rPr lang="en-US" sz="2400" dirty="0"/>
              <a:t>http://www.abet.org/</a:t>
            </a:r>
          </a:p>
        </p:txBody>
      </p:sp>
    </p:spTree>
    <p:extLst>
      <p:ext uri="{BB962C8B-B14F-4D97-AF65-F5344CB8AC3E}">
        <p14:creationId xmlns:p14="http://schemas.microsoft.com/office/powerpoint/2010/main" val="1841067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03"/>
            <a:ext cx="8229600" cy="927099"/>
          </a:xfrm>
        </p:spPr>
        <p:txBody>
          <a:bodyPr/>
          <a:lstStyle/>
          <a:p>
            <a:r>
              <a:rPr lang="en-US" sz="4000" dirty="0" smtClean="0"/>
              <a:t>Accreditation</a:t>
            </a:r>
            <a:endParaRPr lang="en-US" sz="4000" dirty="0"/>
          </a:p>
        </p:txBody>
      </p:sp>
      <p:sp>
        <p:nvSpPr>
          <p:cNvPr id="3" name="Content Placeholder 2"/>
          <p:cNvSpPr>
            <a:spLocks noGrp="1"/>
          </p:cNvSpPr>
          <p:nvPr>
            <p:ph idx="1"/>
          </p:nvPr>
        </p:nvSpPr>
        <p:spPr>
          <a:xfrm>
            <a:off x="457200" y="1104471"/>
            <a:ext cx="8229600" cy="4979805"/>
          </a:xfrm>
        </p:spPr>
        <p:txBody>
          <a:bodyPr>
            <a:normAutofit fontScale="92500" lnSpcReduction="20000"/>
          </a:bodyPr>
          <a:lstStyle/>
          <a:p>
            <a:r>
              <a:rPr lang="en-US" dirty="0" smtClean="0"/>
              <a:t>Accreditation Board for Engineering and Technology:</a:t>
            </a:r>
          </a:p>
          <a:p>
            <a:pPr lvl="1"/>
            <a:r>
              <a:rPr lang="en-US" dirty="0" smtClean="0"/>
              <a:t>a </a:t>
            </a:r>
            <a:r>
              <a:rPr lang="en-US" dirty="0"/>
              <a:t>nonprofit, non-governmental organization recognized by the Council for Higher Education Accreditation (</a:t>
            </a:r>
            <a:r>
              <a:rPr lang="en-US" u="sng" dirty="0">
                <a:hlinkClick r:id="rId2"/>
              </a:rPr>
              <a:t>CHEA</a:t>
            </a:r>
            <a:r>
              <a:rPr lang="en-US" dirty="0" smtClean="0"/>
              <a:t>).</a:t>
            </a:r>
          </a:p>
          <a:p>
            <a:pPr lvl="1"/>
            <a:r>
              <a:rPr lang="en-US" dirty="0" smtClean="0"/>
              <a:t>accredits </a:t>
            </a:r>
            <a:r>
              <a:rPr lang="en-US" dirty="0"/>
              <a:t>college and university programs in the disciplines of applied science, computing, engineering, and engineering technology at the associate, bachelor, and master degree levels</a:t>
            </a:r>
            <a:r>
              <a:rPr lang="en-US" dirty="0" smtClean="0"/>
              <a:t>.</a:t>
            </a:r>
          </a:p>
          <a:p>
            <a:pPr lvl="1"/>
            <a:r>
              <a:rPr lang="en-US" dirty="0" smtClean="0"/>
              <a:t>30 Countries– Austria, Kazakhstan, Russia, Spain, Turkey</a:t>
            </a:r>
            <a:endParaRPr lang="en-US" dirty="0"/>
          </a:p>
        </p:txBody>
      </p:sp>
    </p:spTree>
    <p:extLst>
      <p:ext uri="{BB962C8B-B14F-4D97-AF65-F5344CB8AC3E}">
        <p14:creationId xmlns:p14="http://schemas.microsoft.com/office/powerpoint/2010/main" val="166932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03"/>
            <a:ext cx="8229600" cy="927099"/>
          </a:xfrm>
        </p:spPr>
        <p:txBody>
          <a:bodyPr/>
          <a:lstStyle/>
          <a:p>
            <a:r>
              <a:rPr lang="en-US" sz="4000" dirty="0" smtClean="0"/>
              <a:t>Accreditation</a:t>
            </a:r>
            <a:endParaRPr lang="en-US" sz="4000" dirty="0"/>
          </a:p>
        </p:txBody>
      </p:sp>
      <p:sp>
        <p:nvSpPr>
          <p:cNvPr id="3" name="Content Placeholder 2"/>
          <p:cNvSpPr>
            <a:spLocks noGrp="1"/>
          </p:cNvSpPr>
          <p:nvPr>
            <p:ph idx="1"/>
          </p:nvPr>
        </p:nvSpPr>
        <p:spPr>
          <a:xfrm>
            <a:off x="457200" y="946802"/>
            <a:ext cx="8229600" cy="4979805"/>
          </a:xfrm>
        </p:spPr>
        <p:txBody>
          <a:bodyPr>
            <a:normAutofit/>
          </a:bodyPr>
          <a:lstStyle/>
          <a:p>
            <a:r>
              <a:rPr lang="en-US" dirty="0" smtClean="0"/>
              <a:t>Engineering programs are accredited on a 6 year cycle.</a:t>
            </a:r>
          </a:p>
          <a:p>
            <a:r>
              <a:rPr lang="en-US" dirty="0" smtClean="0"/>
              <a:t>Engineers must graduate from an ABET accredited program in order to qualify for licensure in U.S.</a:t>
            </a:r>
          </a:p>
          <a:p>
            <a:r>
              <a:rPr lang="en-US" dirty="0" smtClean="0"/>
              <a:t>Different engineering degree programs are governed by their respective professional societies</a:t>
            </a:r>
            <a:endParaRPr lang="en-US" dirty="0"/>
          </a:p>
        </p:txBody>
      </p:sp>
    </p:spTree>
    <p:extLst>
      <p:ext uri="{BB962C8B-B14F-4D97-AF65-F5344CB8AC3E}">
        <p14:creationId xmlns:p14="http://schemas.microsoft.com/office/powerpoint/2010/main" val="37096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03"/>
            <a:ext cx="8229600" cy="927099"/>
          </a:xfrm>
        </p:spPr>
        <p:txBody>
          <a:bodyPr/>
          <a:lstStyle/>
          <a:p>
            <a:r>
              <a:rPr lang="en-US" sz="4000" dirty="0" smtClean="0"/>
              <a:t>Accreditation</a:t>
            </a:r>
            <a:endParaRPr lang="en-US" sz="4000" dirty="0"/>
          </a:p>
        </p:txBody>
      </p:sp>
      <p:sp>
        <p:nvSpPr>
          <p:cNvPr id="3" name="Rectangle 2"/>
          <p:cNvSpPr/>
          <p:nvPr/>
        </p:nvSpPr>
        <p:spPr>
          <a:xfrm>
            <a:off x="334107" y="984255"/>
            <a:ext cx="8475785" cy="4708981"/>
          </a:xfrm>
          <a:prstGeom prst="rect">
            <a:avLst/>
          </a:prstGeom>
        </p:spPr>
        <p:txBody>
          <a:bodyPr wrap="square">
            <a:spAutoFit/>
          </a:bodyPr>
          <a:lstStyle/>
          <a:p>
            <a:r>
              <a:rPr lang="en-US" sz="3000" b="1" u="sng" dirty="0" smtClean="0">
                <a:latin typeface="Campton"/>
              </a:rPr>
              <a:t>GENERAL </a:t>
            </a:r>
            <a:r>
              <a:rPr lang="en-US" sz="3000" b="1" u="sng" dirty="0">
                <a:latin typeface="Campton"/>
              </a:rPr>
              <a:t>CRITERIA FOR BACCALAUREATE LEVEL PROGRAMS</a:t>
            </a:r>
            <a:endParaRPr lang="en-US" sz="3000" b="1" dirty="0">
              <a:latin typeface="Campton"/>
            </a:endParaRPr>
          </a:p>
          <a:p>
            <a:r>
              <a:rPr lang="en-US" sz="3000" u="sng" dirty="0">
                <a:latin typeface="Campton"/>
              </a:rPr>
              <a:t>Criterion 1. Students</a:t>
            </a:r>
            <a:endParaRPr lang="en-US" sz="3000" dirty="0">
              <a:latin typeface="Campton"/>
            </a:endParaRPr>
          </a:p>
          <a:p>
            <a:r>
              <a:rPr lang="en-US" sz="3000" u="sng" dirty="0">
                <a:latin typeface="Campton"/>
              </a:rPr>
              <a:t>Criterion 2. Program Educational Objectives</a:t>
            </a:r>
            <a:endParaRPr lang="en-US" sz="3000" dirty="0">
              <a:latin typeface="Campton"/>
            </a:endParaRPr>
          </a:p>
          <a:p>
            <a:r>
              <a:rPr lang="en-US" sz="3000" u="sng" dirty="0">
                <a:latin typeface="Campton"/>
              </a:rPr>
              <a:t>Criterion 3. Student Outcomes</a:t>
            </a:r>
            <a:endParaRPr lang="en-US" sz="3000" dirty="0">
              <a:latin typeface="Campton"/>
            </a:endParaRPr>
          </a:p>
          <a:p>
            <a:r>
              <a:rPr lang="en-US" sz="3000" u="sng" dirty="0">
                <a:latin typeface="Campton"/>
              </a:rPr>
              <a:t>Criterion 4. Continuous Improvement</a:t>
            </a:r>
            <a:endParaRPr lang="en-US" sz="3000" dirty="0">
              <a:latin typeface="Campton"/>
            </a:endParaRPr>
          </a:p>
          <a:p>
            <a:r>
              <a:rPr lang="en-US" sz="3000" u="sng" dirty="0">
                <a:latin typeface="Campton"/>
              </a:rPr>
              <a:t>Criterion 5. Curriculum</a:t>
            </a:r>
            <a:endParaRPr lang="en-US" sz="3000" dirty="0">
              <a:latin typeface="Campton"/>
            </a:endParaRPr>
          </a:p>
          <a:p>
            <a:r>
              <a:rPr lang="en-US" sz="3000" u="sng" dirty="0">
                <a:latin typeface="Campton"/>
              </a:rPr>
              <a:t>Criterion 6. Faculty</a:t>
            </a:r>
            <a:endParaRPr lang="en-US" sz="3000" dirty="0">
              <a:latin typeface="Campton"/>
            </a:endParaRPr>
          </a:p>
          <a:p>
            <a:r>
              <a:rPr lang="en-US" sz="3000" u="sng" dirty="0">
                <a:latin typeface="Campton"/>
              </a:rPr>
              <a:t>Criterion 7. Facilities</a:t>
            </a:r>
            <a:endParaRPr lang="en-US" sz="3000" dirty="0">
              <a:latin typeface="Campton"/>
            </a:endParaRPr>
          </a:p>
          <a:p>
            <a:r>
              <a:rPr lang="en-US" sz="3000" u="sng" dirty="0">
                <a:latin typeface="Campton"/>
              </a:rPr>
              <a:t>Criterion 8. Institutional Support</a:t>
            </a:r>
            <a:endParaRPr lang="en-US" sz="3000" i="0" dirty="0">
              <a:effectLst/>
              <a:latin typeface="Campton"/>
            </a:endParaRPr>
          </a:p>
        </p:txBody>
      </p:sp>
    </p:spTree>
    <p:extLst>
      <p:ext uri="{BB962C8B-B14F-4D97-AF65-F5344CB8AC3E}">
        <p14:creationId xmlns:p14="http://schemas.microsoft.com/office/powerpoint/2010/main" val="1402782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03"/>
            <a:ext cx="8229600" cy="927099"/>
          </a:xfrm>
        </p:spPr>
        <p:txBody>
          <a:bodyPr/>
          <a:lstStyle/>
          <a:p>
            <a:r>
              <a:rPr lang="en-US" sz="4000" dirty="0" smtClean="0"/>
              <a:t>Accreditation</a:t>
            </a:r>
            <a:endParaRPr lang="en-US" sz="4000" dirty="0"/>
          </a:p>
        </p:txBody>
      </p:sp>
      <p:sp>
        <p:nvSpPr>
          <p:cNvPr id="3" name="Rectangle 2"/>
          <p:cNvSpPr/>
          <p:nvPr/>
        </p:nvSpPr>
        <p:spPr>
          <a:xfrm>
            <a:off x="309282" y="1166843"/>
            <a:ext cx="8633012" cy="4524315"/>
          </a:xfrm>
          <a:prstGeom prst="rect">
            <a:avLst/>
          </a:prstGeom>
        </p:spPr>
        <p:txBody>
          <a:bodyPr wrap="square">
            <a:spAutoFit/>
          </a:bodyPr>
          <a:lstStyle/>
          <a:p>
            <a:r>
              <a:rPr lang="en-US" sz="2400" b="1" cap="all" dirty="0">
                <a:solidFill>
                  <a:srgbClr val="333333"/>
                </a:solidFill>
                <a:latin typeface="Campton"/>
              </a:rPr>
              <a:t>GENERAL CRITERION 5. CURRICULUM</a:t>
            </a:r>
          </a:p>
          <a:p>
            <a:r>
              <a:rPr lang="en-US" sz="2400" dirty="0">
                <a:solidFill>
                  <a:srgbClr val="333333"/>
                </a:solidFill>
                <a:latin typeface="Egyptienne"/>
              </a:rPr>
              <a:t>The curriculum requirements specify subject areas appropriate to engineering but do not prescribe specific courses. The faculty must ensure that the program curriculum devotes adequate attention and time to each component, consistent with the outcomes and objectives of the program and institution. The professional component must include</a:t>
            </a:r>
            <a:r>
              <a:rPr lang="en-US" sz="2400" dirty="0" smtClean="0">
                <a:solidFill>
                  <a:srgbClr val="333333"/>
                </a:solidFill>
                <a:latin typeface="Egyptienne"/>
              </a:rPr>
              <a:t>:</a:t>
            </a:r>
          </a:p>
          <a:p>
            <a:endParaRPr lang="en-US" sz="2400" dirty="0">
              <a:solidFill>
                <a:srgbClr val="333333"/>
              </a:solidFill>
              <a:latin typeface="Egyptienne"/>
            </a:endParaRPr>
          </a:p>
          <a:p>
            <a:r>
              <a:rPr lang="en-US" sz="2400" dirty="0">
                <a:solidFill>
                  <a:srgbClr val="333333"/>
                </a:solidFill>
                <a:latin typeface="Egyptienne"/>
              </a:rPr>
              <a:t>(a) one year of a combination of college level mathematics and basic sciences (some with experimental experience) appropriate to the discipline. Basic sciences are defined as biological, chemical, and physical sciences.</a:t>
            </a:r>
            <a:endParaRPr lang="en-US" sz="2400" b="0" i="0" dirty="0">
              <a:solidFill>
                <a:srgbClr val="333333"/>
              </a:solidFill>
              <a:effectLst/>
              <a:latin typeface="Egyptienne"/>
            </a:endParaRPr>
          </a:p>
        </p:txBody>
      </p:sp>
      <p:sp>
        <p:nvSpPr>
          <p:cNvPr id="5" name="TextBox 4"/>
          <p:cNvSpPr txBox="1"/>
          <p:nvPr/>
        </p:nvSpPr>
        <p:spPr>
          <a:xfrm>
            <a:off x="1438835" y="5740813"/>
            <a:ext cx="7073153" cy="369332"/>
          </a:xfrm>
          <a:prstGeom prst="rect">
            <a:avLst/>
          </a:prstGeom>
          <a:noFill/>
        </p:spPr>
        <p:txBody>
          <a:bodyPr wrap="square" rtlCol="0">
            <a:spAutoFit/>
          </a:bodyPr>
          <a:lstStyle/>
          <a:p>
            <a:r>
              <a:rPr lang="en-US" dirty="0" smtClean="0">
                <a:solidFill>
                  <a:srgbClr val="FF0000"/>
                </a:solidFill>
              </a:rPr>
              <a:t>1 year is 32 credit hours or 25% of total degree program credits</a:t>
            </a:r>
            <a:endParaRPr lang="en-US" dirty="0">
              <a:solidFill>
                <a:srgbClr val="FF0000"/>
              </a:solidFill>
            </a:endParaRPr>
          </a:p>
        </p:txBody>
      </p:sp>
    </p:spTree>
    <p:extLst>
      <p:ext uri="{BB962C8B-B14F-4D97-AF65-F5344CB8AC3E}">
        <p14:creationId xmlns:p14="http://schemas.microsoft.com/office/powerpoint/2010/main" val="1980245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03"/>
            <a:ext cx="8229600" cy="927099"/>
          </a:xfrm>
        </p:spPr>
        <p:txBody>
          <a:bodyPr/>
          <a:lstStyle/>
          <a:p>
            <a:r>
              <a:rPr lang="en-US" sz="4000" dirty="0" smtClean="0"/>
              <a:t>Accreditation</a:t>
            </a:r>
            <a:endParaRPr lang="en-US" sz="4000" dirty="0"/>
          </a:p>
        </p:txBody>
      </p:sp>
      <p:sp>
        <p:nvSpPr>
          <p:cNvPr id="3" name="Rectangle 2"/>
          <p:cNvSpPr/>
          <p:nvPr/>
        </p:nvSpPr>
        <p:spPr>
          <a:xfrm>
            <a:off x="309282" y="797510"/>
            <a:ext cx="8633012" cy="5262979"/>
          </a:xfrm>
          <a:prstGeom prst="rect">
            <a:avLst/>
          </a:prstGeom>
        </p:spPr>
        <p:txBody>
          <a:bodyPr wrap="square">
            <a:spAutoFit/>
          </a:bodyPr>
          <a:lstStyle/>
          <a:p>
            <a:r>
              <a:rPr lang="en-US" sz="2400" b="1" cap="all" dirty="0">
                <a:solidFill>
                  <a:srgbClr val="333333"/>
                </a:solidFill>
                <a:latin typeface="Campton"/>
              </a:rPr>
              <a:t>GENERAL CRITERION 5. </a:t>
            </a:r>
            <a:r>
              <a:rPr lang="en-US" sz="2400" b="1" cap="all" dirty="0" smtClean="0">
                <a:solidFill>
                  <a:srgbClr val="333333"/>
                </a:solidFill>
                <a:latin typeface="Campton"/>
              </a:rPr>
              <a:t>CURRICULUM</a:t>
            </a:r>
          </a:p>
          <a:p>
            <a:endParaRPr lang="en-US" sz="2400" b="1" cap="all" dirty="0" smtClean="0">
              <a:solidFill>
                <a:srgbClr val="333333"/>
              </a:solidFill>
              <a:latin typeface="Campton"/>
            </a:endParaRPr>
          </a:p>
          <a:p>
            <a:r>
              <a:rPr lang="en-US" sz="2400" dirty="0">
                <a:latin typeface="Egyptienne"/>
              </a:rPr>
              <a:t>(b) one and one-half years of engineering topics, consisting of engineering sciences and engineering design appropriate to the student’s field of study. The engineering sciences have their roots in mathematics and basic sciences but carry knowledge further toward creative application. These studies provide a bridge between mathematics and basic sciences on the one hand and engineering practice on the other. Engineering design is the process of devising a system, component, or process to meet desired needs. It is a decision-making process (often iterative), in which the basic sciences, mathematics, and the engineering sciences are applied to convert resources optimally to meet these stated needs.</a:t>
            </a:r>
            <a:endParaRPr lang="en-US" sz="2400" b="1" cap="all" dirty="0">
              <a:solidFill>
                <a:srgbClr val="333333"/>
              </a:solidFill>
              <a:latin typeface="Egyptienne"/>
            </a:endParaRPr>
          </a:p>
        </p:txBody>
      </p:sp>
    </p:spTree>
    <p:extLst>
      <p:ext uri="{BB962C8B-B14F-4D97-AF65-F5344CB8AC3E}">
        <p14:creationId xmlns:p14="http://schemas.microsoft.com/office/powerpoint/2010/main" val="3781240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03"/>
            <a:ext cx="8229600" cy="927099"/>
          </a:xfrm>
        </p:spPr>
        <p:txBody>
          <a:bodyPr/>
          <a:lstStyle/>
          <a:p>
            <a:r>
              <a:rPr lang="en-US" sz="4000" dirty="0" smtClean="0"/>
              <a:t>Accreditation</a:t>
            </a:r>
            <a:endParaRPr lang="en-US" sz="4000" dirty="0"/>
          </a:p>
        </p:txBody>
      </p:sp>
      <p:sp>
        <p:nvSpPr>
          <p:cNvPr id="3" name="Rectangle 2"/>
          <p:cNvSpPr/>
          <p:nvPr/>
        </p:nvSpPr>
        <p:spPr>
          <a:xfrm>
            <a:off x="309282" y="1166843"/>
            <a:ext cx="8633012" cy="4524315"/>
          </a:xfrm>
          <a:prstGeom prst="rect">
            <a:avLst/>
          </a:prstGeom>
        </p:spPr>
        <p:txBody>
          <a:bodyPr wrap="square">
            <a:spAutoFit/>
          </a:bodyPr>
          <a:lstStyle/>
          <a:p>
            <a:r>
              <a:rPr lang="en-US" sz="2400" b="1" cap="all" dirty="0">
                <a:solidFill>
                  <a:srgbClr val="333333"/>
                </a:solidFill>
                <a:latin typeface="Campton"/>
              </a:rPr>
              <a:t>GENERAL CRITERION 5. </a:t>
            </a:r>
            <a:r>
              <a:rPr lang="en-US" sz="2400" b="1" cap="all" dirty="0" smtClean="0">
                <a:solidFill>
                  <a:srgbClr val="333333"/>
                </a:solidFill>
                <a:latin typeface="Campton"/>
              </a:rPr>
              <a:t>CURRICULUM</a:t>
            </a:r>
          </a:p>
          <a:p>
            <a:endParaRPr lang="en-US" sz="2400" b="1" cap="all" dirty="0" smtClean="0">
              <a:solidFill>
                <a:srgbClr val="333333"/>
              </a:solidFill>
              <a:latin typeface="Campton"/>
            </a:endParaRPr>
          </a:p>
          <a:p>
            <a:r>
              <a:rPr lang="en-US" sz="2400" dirty="0">
                <a:latin typeface="Egyptienne"/>
              </a:rPr>
              <a:t>(c) a general education component that complements the technical content of the curriculum and is consistent with the program and institution objectives</a:t>
            </a:r>
            <a:r>
              <a:rPr lang="en-US" sz="2400" dirty="0" smtClean="0">
                <a:latin typeface="Egyptienne"/>
              </a:rPr>
              <a:t>.</a:t>
            </a:r>
          </a:p>
          <a:p>
            <a:endParaRPr lang="en-US" sz="2400" dirty="0">
              <a:latin typeface="Egyptienne"/>
            </a:endParaRPr>
          </a:p>
          <a:p>
            <a:r>
              <a:rPr lang="en-US" sz="2400" dirty="0">
                <a:latin typeface="Egyptienne"/>
              </a:rPr>
              <a:t>Students must be prepared for engineering practice through a curriculum culminating in a major design experience based on the knowledge and skills acquired in earlier course work and incorporating appropriate engineering standards and multiple realistic constraints.</a:t>
            </a:r>
          </a:p>
          <a:p>
            <a:endParaRPr lang="en-US" sz="2400" b="1" cap="all" dirty="0">
              <a:solidFill>
                <a:srgbClr val="333333"/>
              </a:solidFill>
              <a:latin typeface="Campton"/>
            </a:endParaRPr>
          </a:p>
        </p:txBody>
      </p:sp>
    </p:spTree>
    <p:extLst>
      <p:ext uri="{BB962C8B-B14F-4D97-AF65-F5344CB8AC3E}">
        <p14:creationId xmlns:p14="http://schemas.microsoft.com/office/powerpoint/2010/main" val="345803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03"/>
            <a:ext cx="8229600" cy="927099"/>
          </a:xfrm>
        </p:spPr>
        <p:txBody>
          <a:bodyPr/>
          <a:lstStyle/>
          <a:p>
            <a:r>
              <a:rPr lang="en-US" sz="4000" dirty="0" smtClean="0"/>
              <a:t>Accreditation</a:t>
            </a:r>
            <a:endParaRPr lang="en-US" sz="4000" dirty="0"/>
          </a:p>
        </p:txBody>
      </p:sp>
      <p:sp>
        <p:nvSpPr>
          <p:cNvPr id="4" name="Rectangle 3"/>
          <p:cNvSpPr/>
          <p:nvPr/>
        </p:nvSpPr>
        <p:spPr>
          <a:xfrm>
            <a:off x="201706" y="1305342"/>
            <a:ext cx="8767482" cy="4154984"/>
          </a:xfrm>
          <a:prstGeom prst="rect">
            <a:avLst/>
          </a:prstGeom>
        </p:spPr>
        <p:txBody>
          <a:bodyPr wrap="square">
            <a:spAutoFit/>
          </a:bodyPr>
          <a:lstStyle/>
          <a:p>
            <a:r>
              <a:rPr lang="en-US" sz="2400" b="1" cap="all" dirty="0">
                <a:solidFill>
                  <a:srgbClr val="333333"/>
                </a:solidFill>
                <a:latin typeface="Egyptienne"/>
              </a:rPr>
              <a:t>III. PROGRAM </a:t>
            </a:r>
            <a:r>
              <a:rPr lang="en-US" sz="2400" b="1" cap="all" dirty="0" smtClean="0">
                <a:solidFill>
                  <a:srgbClr val="333333"/>
                </a:solidFill>
                <a:latin typeface="Egyptienne"/>
              </a:rPr>
              <a:t>CRITERIA</a:t>
            </a:r>
          </a:p>
          <a:p>
            <a:endParaRPr lang="en-US" sz="2400" b="1" cap="all" dirty="0">
              <a:solidFill>
                <a:srgbClr val="333333"/>
              </a:solidFill>
              <a:latin typeface="Egyptienne"/>
            </a:endParaRPr>
          </a:p>
          <a:p>
            <a:r>
              <a:rPr lang="en-US" sz="2400" dirty="0">
                <a:solidFill>
                  <a:srgbClr val="333333"/>
                </a:solidFill>
                <a:latin typeface="Egyptienne"/>
              </a:rPr>
              <a:t>Each program must satisfy applicable Program Criteria (if any). Program Criteria provide the specificity needed for interpretation of the general criteria as applicable to a given discipline. Requirements stipulated in the Program Criteria are limited to the areas of curricular topics and faculty qualifications. If a program, by virtue of its title, becomes subject to two or more sets of Program Criteria, then that program must satisfy each set of Program Criteria; however, overlapping requirements need to be satisfied only once.</a:t>
            </a:r>
            <a:endParaRPr lang="en-US" sz="2400" b="0" i="0" dirty="0">
              <a:solidFill>
                <a:srgbClr val="333333"/>
              </a:solidFill>
              <a:effectLst/>
              <a:latin typeface="Egyptienne"/>
            </a:endParaRPr>
          </a:p>
        </p:txBody>
      </p:sp>
    </p:spTree>
    <p:extLst>
      <p:ext uri="{BB962C8B-B14F-4D97-AF65-F5344CB8AC3E}">
        <p14:creationId xmlns:p14="http://schemas.microsoft.com/office/powerpoint/2010/main" val="320655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 II</Template>
  <TotalTime>0</TotalTime>
  <Words>555</Words>
  <Application>Microsoft Office PowerPoint</Application>
  <PresentationFormat>On-screen Show (4:3)</PresentationFormat>
  <Paragraphs>52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Campton</vt:lpstr>
      <vt:lpstr>Egyptienne</vt:lpstr>
      <vt:lpstr>Segoe UI</vt:lpstr>
      <vt:lpstr>Office Theme</vt:lpstr>
      <vt:lpstr>Accreditation and Curriculum Development</vt:lpstr>
      <vt:lpstr>PowerPoint Presentation</vt:lpstr>
      <vt:lpstr>Accreditation</vt:lpstr>
      <vt:lpstr>Accreditation</vt:lpstr>
      <vt:lpstr>Accreditation</vt:lpstr>
      <vt:lpstr>Accreditation</vt:lpstr>
      <vt:lpstr>Accreditation</vt:lpstr>
      <vt:lpstr>Accreditation</vt:lpstr>
      <vt:lpstr>Accreditation</vt:lpstr>
      <vt:lpstr>Accreditation</vt:lpstr>
      <vt:lpstr>Curriculum</vt:lpstr>
      <vt:lpstr>I do not believe that it is my responsibility to fill you with knowledge (i.e. pouring water into a glass), but rather to give you the desire and tools to acquire more knowledge on your own (i.e. fanning a fire).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2015-09-26T21:38:24Z</dcterms:created>
  <dcterms:modified xsi:type="dcterms:W3CDTF">2016-10-27T07:03:11Z</dcterms:modified>
</cp:coreProperties>
</file>